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>
      <p:cViewPr varScale="1">
        <p:scale>
          <a:sx n="116" d="100"/>
          <a:sy n="116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AB17-0B02-4C98-9AEF-6FE0FEB271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3E3D-03FA-4CE6-9A5A-E566917E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5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4397D-14EF-4459-9789-29417115D51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919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3025" y="8686800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2" tIns="43736" rIns="87472" bIns="43736" anchor="b"/>
          <a:lstStyle>
            <a:lvl1pPr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874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557C1-171C-4A5C-8B08-E9F3FE12F935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874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6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4" tIns="43136" rIns="86264" bIns="43136" anchor="b"/>
          <a:lstStyle>
            <a:lvl1pPr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8FCAD-64E5-4A55-9222-778F7646B4C3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29" tIns="42766" rIns="85529" bIns="42766" anchor="b"/>
          <a:lstStyle>
            <a:lvl1pPr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814F-C3BD-486C-96D5-7BEAD7CCC4A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7655" name="Заметки 2"/>
          <p:cNvSpPr>
            <a:spLocks noGrp="1"/>
          </p:cNvSpPr>
          <p:nvPr>
            <p:ph type="body" idx="1"/>
          </p:nvPr>
        </p:nvSpPr>
        <p:spPr>
          <a:xfrm>
            <a:off x="685800" y="4340225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29" tIns="42766" rIns="85529" bIns="42766"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8200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29" tIns="42766" rIns="85529" bIns="42766" anchor="b"/>
          <a:lstStyle>
            <a:lvl1pPr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3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FB8F4-DACC-412B-BB08-680357C9846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55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48AFE2E6-F89F-41E5-8C20-7BB48875A5E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10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630B7E5-EC3C-478C-B509-C10BD0C6E82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B6307B1-D9E0-4090-BA25-FCCEA2C046B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D9FFE82-AB55-4A39-9DDD-B88186BA82B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B8B41DA-0C5A-4B98-9921-1FD867EBDD3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304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5305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314109F-CB0F-4262-9F2C-2FA15B1E24DB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46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6716BDA2-EB4B-4999-8A6F-3904EEECAD6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11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0110E6F-A5E0-49AC-ABDB-81807659E677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5C286F3-C6E3-4E30-A6E9-191D589E573E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9888696-758C-4727-A74B-EB0C1DDFC69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9AC6D6-51F4-4A54-9DF6-B1F247AAEEC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52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33FBD63-D119-4ED8-AE5C-B316E9A7C622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912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BBE23DC1-FB05-4C43-AEF2-8393E05CBF99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403FE8C-C2D6-4E5E-8C64-C75658E3FDD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5DFFB76-0A3B-4821-96E9-90F732BCA36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E4B29F7-6614-449B-BD05-9E7DCC618B2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561CD65-778A-49E1-BC24-B1A492E3DE5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400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6471AB1-0D08-42DA-A9E8-97D66039B5B8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926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27AE52DE-3EEA-4F0A-8EC2-6F69DEE32A79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9539193-8B62-4965-B000-0BBF27FD1A2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DB670B9-5FA5-48D8-BC4F-0F54AACCFAE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2F2BB30-5005-435C-828A-7AF25E3541A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F8CFCBC-2653-4597-944C-BEE4FE360608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8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6D8D4C4-1ADF-45DE-8F1D-1CB1BBDCBEC2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87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CBDF8FE1-784F-4782-B69C-5EA6E2C5520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AAC03F-4293-4440-96FB-F1F33878884B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427AB04-5661-4C76-884F-29ADA41B5F87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6E3700D-606A-46A7-97A6-827EE0B53EB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D3CE5F9-6E8C-4B54-A6DD-077B0783077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6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3497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79F5FCA-1EC6-4F06-8CA7-48166A109246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99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426E83AC-CE06-487F-BC83-955F48659C7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81247C0-2C0F-4AF2-BF6A-EF0D3FC3DC1B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F96D53B-D132-4206-BD48-21CBA7E13B8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C77BFAD-805F-4EA6-AFBA-1770712AAC2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1C6D960-8EBB-4A3B-92CA-688F0761B31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4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5545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3DCA322-BFB8-48DF-B4E3-DB1010BA6F49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475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A1031CB8-D3DA-48E3-99D5-A1E97099BE3F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319D8B2-9581-4654-AEE2-ED579D71C724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306DEC1-1CAF-4B63-A969-42E41403DEF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E72751C-FDCD-4616-AE11-D734038728FF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6FBDA71-2DD4-4ECB-B6C1-72BC10EA06A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92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DD54059-7986-4C72-A9E1-154104D82855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292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7C900096-2478-42F6-96FA-2F6E68A6CF9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17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82EC2DA-54BB-43F6-B02C-90CAB2FE8DFE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8E7A836-9DEA-42DD-947E-09F13F98BF4E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C2D7154-40AA-4033-BA56-EA9213D513D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05C9A1C-70CE-46B3-9C60-62B8080E9A6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9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40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8B3EFA6-81F7-4F4D-9F1D-6F0201564A4F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23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D45593C8-393D-4DD4-B445-F9ED470FE4A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7C332C6-4685-44BA-8EA8-37E1A615DC3F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F691AA0-A03A-4517-9C5C-BFC54EF9D33C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ADCD09E-786C-4F6F-865E-43CB480493D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C4D60A3-B572-49FC-A222-575CEAAA50B4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20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21AAADA-6BBF-4069-8FF0-9D7672789B1B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35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F8E4686D-C015-4048-AA86-87575FD3D54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D6BBC4B-40D7-476A-A3CF-B8CB97CA8D6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5C9AABE-B8C0-4E26-BF9E-3A1F86A6744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FC3B13E-1864-4DC5-9E21-AC8976FB4D7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FD42287-8E64-4C78-A339-AF81D4231FE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8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BFA3479-998D-43A2-9257-E2527CC65F9D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91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2F094813-C2C1-4556-9370-AD8743D24E4F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51A087-D235-49AD-A4C5-961518DBB10E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6D69503-F547-4BF9-AFC9-EF874F820469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B8015ED-5545-446E-8796-11E6157FE9EE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4CD26FA-9CF5-43C9-8952-9DC905723250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6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16F2B37-E3B6-47D0-847E-C569CA3F903A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86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81B82970-5B8F-4D69-A77E-D83046F06E2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700B65E-BFB2-4439-A15F-90F854E4915F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CF92A8D-D88F-4DAB-A7AB-9A2A69014197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F1A7B6E-9C0F-44AB-8AC6-ADB70E03A10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EEB5412-336C-4B90-8ACD-5EC5C7E2E7C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4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5311C4D-8200-4C85-B998-27BE2AC51EAC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17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AD43E568-363A-4707-B851-1D2374CF04A7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3105A4A-31B3-4306-83A8-55EF34869C6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A50003D-6942-40F9-BDC4-FCD2BE2C5924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986A0D8-3BF1-4C16-8518-D51C9439ABE8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8267B50-0DE9-48B1-8A4D-E05FD82F4CD2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12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7113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745FCC2-AF61-4659-84FB-4DE6847F127D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79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F396FB21-2570-44E3-BF97-7A39D25C46C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A96EBA0-7A15-4D8A-ACC7-F94E554922EB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ED21A42-EFEA-406D-9265-30110C81538B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01F073B-F0E0-4142-B7CF-65806D1D47FC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271DFA1-9014-4BEC-8D2A-C5D421665C1B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60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9161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CDC020-FBC3-4A6C-B321-3170389A4105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52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C61C187A-D5A8-41C9-9047-ED9EEA0DE433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8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9C30ADC-6458-4849-A312-41F360DCD79D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24DBDEB-4FD9-4AE1-89A6-80F1CFBD2E77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8679CF7-45D3-4C8D-A5C1-13EBD26E6ABC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78F7A97-D4A4-4546-8BDE-18F2FA38CB14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8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0A2343E-F5A7-42B7-8C96-CB5E50F5A075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53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38275" algn="l"/>
                <a:tab pos="2157413" algn="l"/>
                <a:tab pos="2876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719138" algn="l"/>
                <a:tab pos="1438275" algn="l"/>
                <a:tab pos="2157413" algn="l"/>
                <a:tab pos="2876550" algn="l"/>
              </a:tabLst>
              <a:defRPr/>
            </a:pPr>
            <a:fld id="{774F6EAC-6E3B-469B-BA9E-474FA1F5D5A7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719138" algn="l"/>
                  <a:tab pos="1438275" algn="l"/>
                  <a:tab pos="2157413" algn="l"/>
                  <a:tab pos="2876550" algn="l"/>
                </a:tabLst>
                <a:defRPr/>
              </a:pPr>
              <a:t>9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7343211-FD08-4909-A278-82C08D9B333A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5D3C312-301E-40E6-9423-8C8E7C2FB574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697077C-2E94-4968-B239-943847529B5C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3849688" y="94297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AC67CC4-4BC4-49B5-A9D2-68ADD322CF66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anose="020F050202020403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-606425" y="744538"/>
            <a:ext cx="8013700" cy="600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82" tIns="45441" rIns="90882" bIns="45441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6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71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3849688" y="943133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67" tIns="46872" rIns="90167" bIns="4687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8BB81E8-60B9-4748-90EB-E822A2B19336}" type="slidenum">
              <a:rPr kumimoji="0" lang="en-GB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en-GB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3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3D27C1D-B648-41E7-8820-8DFBDDFC5401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B29F49-CBFB-4776-A103-EDB567698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26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E70109A-9434-4FD5-AAE7-DC5CF3143E37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C95A76-A7CF-4218-ADFF-A6341C2B7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1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96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7EA91B4-E24B-4F15-815A-F7896BC535CD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97FD37-298A-4914-B533-23457B7E9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172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A04D354-DEC5-4538-88C7-0B8C982E6F34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F790A1-48E3-45D8-BF9E-AE04E60E2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5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99A06B8-2BBB-47AE-8D7B-ED15C65E9C7D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EA0C72-FD2D-4852-8D6B-5FFB0D72E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44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DF7B228-1584-4EE6-B85A-5205D0CAE350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8AE34C-EC35-4D4E-8823-E7502A2C7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187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A5F99C6-F48B-494C-8EDA-78E630347C5E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35BED9-8450-4187-A7BB-726201073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73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EC3CD1A-14D2-46CE-9B23-B28F5B552F30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0CEF91-F637-4AAB-AD3F-234CD30104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71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93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3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8F7BB5A-C93D-4B03-A869-009B550B95B2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B67E11-CC64-4E42-B9AC-35DA8F92B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66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70515CB-34D1-417B-BF11-01C81C3D5B56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28E451-7FE3-4FDC-9987-69512FA11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49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476682E-64E1-4C97-8793-56809E22FA43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B5A757-DCF6-445A-A476-5C24807A2D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751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365B-D996-47EE-A458-24C7586A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39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1FD6-E7DE-41F0-BC28-76371334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59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9DDA-C8C2-46B6-8B89-CB3B15858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5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8384-783F-4BA7-8FA4-E508F1741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35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8C4C-5BB4-4772-ADBE-97FA3571C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85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130D-9337-49AB-B1C6-9EA294C07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53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C92E-051A-4777-AE31-3D21BCCAB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04B3-F97B-427F-8494-34A415D2D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90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15D9D-27F3-4EA3-8BD3-3A6FB2EFD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04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D563-5917-4825-A17B-2C4F9214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3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4739-2C91-4155-8CD1-C3C3FCAE0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40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809B-8D60-419B-ADF4-02F169AE0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36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2FD5-7840-4604-AFCC-E8249BE53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78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1056-B595-43DB-8D81-68E80C43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8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 Unicode MS" pitchFamily="34" charset="-128"/>
              </a:defRPr>
            </a:lvl1pPr>
          </a:lstStyle>
          <a:p>
            <a:pPr>
              <a:defRPr/>
            </a:pPr>
            <a:fld id="{D25F857A-E7EC-442A-A05E-51222EFD65D5}" type="datetimeFigureOut">
              <a:rPr lang="ru-RU"/>
              <a:pPr>
                <a:defRPr/>
              </a:pPr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016850-D146-45E8-8B42-AA4422557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3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5C08EB1-B7EB-456E-9EA4-157A6EADD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9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76200" y="4707281"/>
            <a:ext cx="9144000" cy="12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Строевой устав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solidFill>
                <a:prstClr val="black"/>
              </a:solidFill>
              <a:latin typeface="Arial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6" y="836614"/>
            <a:ext cx="32686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7031" y="551723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Занятие подготовил:</a:t>
            </a:r>
          </a:p>
          <a:p>
            <a:r>
              <a:rPr lang="ru-RU" dirty="0" smtClean="0"/>
              <a:t>водитель-электрик роты связи батальона связи (на ПС) войсковой части 35479 </a:t>
            </a:r>
          </a:p>
          <a:p>
            <a:r>
              <a:rPr lang="ru-RU" dirty="0"/>
              <a:t>е</a:t>
            </a:r>
            <a:r>
              <a:rPr lang="ru-RU" dirty="0" smtClean="0"/>
              <a:t>фрейтор Шумилов Александр Евгеньевич</a:t>
            </a:r>
          </a:p>
        </p:txBody>
      </p:sp>
    </p:spTree>
    <p:extLst>
      <p:ext uri="{BB962C8B-B14F-4D97-AF65-F5344CB8AC3E}">
        <p14:creationId xmlns:p14="http://schemas.microsoft.com/office/powerpoint/2010/main" val="2229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/>
          <p:cNvSpPr>
            <a:spLocks noChangeArrowheads="1"/>
          </p:cNvSpPr>
          <p:nvPr/>
        </p:nvSpPr>
        <p:spPr bwMode="auto">
          <a:xfrm>
            <a:off x="619126" y="1547813"/>
            <a:ext cx="80248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42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7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63714" y="-11905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0" y="637269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279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10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4280" name="Прямоугольник 1"/>
          <p:cNvSpPr>
            <a:spLocks noChangeArrowheads="1"/>
          </p:cNvSpPr>
          <p:nvPr/>
        </p:nvSpPr>
        <p:spPr bwMode="auto">
          <a:xfrm>
            <a:off x="107950" y="1009650"/>
            <a:ext cx="8928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9. Глубина строя — расстояние от первой шеренги (впереди стоящего военнослужащего) до последней шеренги (позади стоящего военнослужащего), а при действиях на машинах — расстояние от первой линии машин (впереди стоящей машины) до последней линии машин (позади стоящей машины).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42125" b="13250"/>
          <a:stretch/>
        </p:blipFill>
        <p:spPr>
          <a:xfrm>
            <a:off x="2582010" y="2276872"/>
            <a:ext cx="409904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2211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63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5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48737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2211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327" name="Oval 9"/>
          <p:cNvSpPr>
            <a:spLocks noChangeArrowheads="1"/>
          </p:cNvSpPr>
          <p:nvPr/>
        </p:nvSpPr>
        <p:spPr bwMode="auto">
          <a:xfrm>
            <a:off x="8646624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11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6328" name="Прямоугольник 1"/>
          <p:cNvSpPr>
            <a:spLocks noChangeArrowheads="1"/>
          </p:cNvSpPr>
          <p:nvPr/>
        </p:nvSpPr>
        <p:spPr bwMode="auto">
          <a:xfrm>
            <a:off x="120161" y="1052736"/>
            <a:ext cx="89281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10.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Двухшереножный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строй — строй, в котором военнослужащие одной шеренги расположены в затылок военнослужащим другой шеренги на дистанции одного шага (вытянутой руки, наложенной ладонью на плечо впереди стоящего военнослужащего). Шеренги называются первой и второй. При повороте строя названия шеренг не изменяются. Ряд — два военнослужащих, стоящих в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двухшереножном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строю в затылок один другому. Если за военнослужащим первой шеренги не стоит в затылок военнослужащий второй шеренги,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такой ряд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называется неполным. При повороте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двухшереножного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строя кругом военнослужащие неполного ряда переходит во впереди стоящую шеренгу.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1436655" y="2996952"/>
            <a:ext cx="629511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9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83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3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12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8376" name="Прямоугольник 1"/>
          <p:cNvSpPr>
            <a:spLocks noChangeArrowheads="1"/>
          </p:cNvSpPr>
          <p:nvPr/>
        </p:nvSpPr>
        <p:spPr bwMode="auto">
          <a:xfrm>
            <a:off x="107950" y="1124744"/>
            <a:ext cx="8928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11.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Одношереножный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двухшереножный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строи могут быть сомкнутыми или разомкнутыми. В сомкнутом строю военнослужащие в шеренгах расположены по фронту один от другого на интервалах, равных ширине ладони между локтями. В разомкнутом строю военнослужащие в шеренгах расположены по фронту один от другого на интервалах в один шаг или на интервалах, указанных командиром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9"/>
          <a:stretch/>
        </p:blipFill>
        <p:spPr>
          <a:xfrm>
            <a:off x="1083656" y="2445636"/>
            <a:ext cx="697668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5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04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1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423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13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107949" y="865511"/>
            <a:ext cx="8928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12. Колонна — строй, в котором военнослужащие расположены в затылок друг другу, а подразделения (машины) — одно за другим на дистанциях, установленных Уставом или командиром. Колонны могут быть по одному, по два, по три, по четыре и более. Колонны применяются для построения подразделений и частей в развернутый или походный строй.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60" y="2276872"/>
            <a:ext cx="344347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0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24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9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71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14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2472" name="Прямоугольник 1"/>
          <p:cNvSpPr>
            <a:spLocks noChangeArrowheads="1"/>
          </p:cNvSpPr>
          <p:nvPr/>
        </p:nvSpPr>
        <p:spPr bwMode="auto">
          <a:xfrm>
            <a:off x="107950" y="968375"/>
            <a:ext cx="8928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13. Развернутый строй — строй, в котором подразделения построены на одной линии по фронту в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одношереножном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или </a:t>
            </a:r>
            <a:r>
              <a:rPr lang="ru-RU" alt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двухшереножном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строю (в линию машин) или в линию колонн на интервалах, установленных Уставом или командиром. Развернутый строй применяется для проведения проверок, расчетов, смотров, парадов, а также в других необходимых случаях.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02" y="2580686"/>
            <a:ext cx="645239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6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7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519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15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4520" name="Прямоугольник 1"/>
          <p:cNvSpPr>
            <a:spLocks noChangeArrowheads="1"/>
          </p:cNvSpPr>
          <p:nvPr/>
        </p:nvSpPr>
        <p:spPr bwMode="auto">
          <a:xfrm>
            <a:off x="107949" y="791913"/>
            <a:ext cx="8928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14. Походный строй — строй, в котором подразделение построено в колонну или подразделения в колоннах построены одно за другим на дистанциях, установленных Уставом или командиром. Походный строй применяется для передвижения подразделений при совершении марша, прохождения торжественным маршем, с песней, а также в других необходимых случаях.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7"/>
          <a:stretch/>
        </p:blipFill>
        <p:spPr>
          <a:xfrm>
            <a:off x="854176" y="2204864"/>
            <a:ext cx="743564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0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-21509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65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97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5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15003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0" y="611903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567" name="Oval 9"/>
          <p:cNvSpPr>
            <a:spLocks noChangeArrowheads="1"/>
          </p:cNvSpPr>
          <p:nvPr/>
        </p:nvSpPr>
        <p:spPr bwMode="auto">
          <a:xfrm>
            <a:off x="8634413" y="99141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16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6568" name="Прямоугольник 1"/>
          <p:cNvSpPr>
            <a:spLocks noChangeArrowheads="1"/>
          </p:cNvSpPr>
          <p:nvPr/>
        </p:nvSpPr>
        <p:spPr bwMode="auto">
          <a:xfrm>
            <a:off x="107950" y="968375"/>
            <a:ext cx="8928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15. Направляющий — военнослужащий (подразделение, машина), движущийся головным в указанном направлении. По направляющему сообразуют свое движение остальные военнослужащие (подразделения, машины). Замыкающий — военнослужащий (подразделение, машина), движущийся последним в колонне.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/>
          <a:stretch/>
        </p:blipFill>
        <p:spPr>
          <a:xfrm>
            <a:off x="2396884" y="2044700"/>
            <a:ext cx="435023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86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3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615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17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8616" name="Прямоугольник 1"/>
          <p:cNvSpPr>
            <a:spLocks noChangeArrowheads="1"/>
          </p:cNvSpPr>
          <p:nvPr/>
        </p:nvSpPr>
        <p:spPr bwMode="auto">
          <a:xfrm>
            <a:off x="144328" y="908720"/>
            <a:ext cx="8928100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ПОСТРОЕНИЕМ И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СТРОЮ</a:t>
            </a:r>
          </a:p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Военнослужащий обязан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Проверить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исправность своего оружия, закрепленных за ним вооружения и военной техники, боеприпасов, средств индивидуальной защиты, шанцевого инструмента, обмундирования и снаряжения; </a:t>
            </a: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Аккуратно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заправить обмундирование, правильно надеть и подогнать снаряжение, помочь товарищу устранить замеченные недостатки; </a:t>
            </a: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место в строю, уметь быстро, без суеты занять его; в движении сохранять равнение, установленные интервал и дистанцию; соблюдать требования безопасности; не выходить из строя (машины) без разрешения; </a:t>
            </a: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строю без разрешения не разговаривать и не курить; быть внимательным к приказаниям и командам своего командира, быстро и точно их выполнять, не мешая другим; </a:t>
            </a:r>
          </a:p>
          <a:p>
            <a:pPr lvl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приказания, команды без искажений, громко и четко. </a:t>
            </a:r>
          </a:p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b="1" dirty="0">
              <a:solidFill>
                <a:prstClr val="white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</a:p>
        </p:txBody>
      </p:sp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1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3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24056" y="-19820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0" y="608013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5" name="Oval 9"/>
          <p:cNvSpPr>
            <a:spLocks noChangeArrowheads="1"/>
          </p:cNvSpPr>
          <p:nvPr/>
        </p:nvSpPr>
        <p:spPr bwMode="auto">
          <a:xfrm>
            <a:off x="8532440" y="91828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7896" name="Прямоугольник 1"/>
          <p:cNvSpPr>
            <a:spLocks noChangeArrowheads="1"/>
          </p:cNvSpPr>
          <p:nvPr/>
        </p:nvSpPr>
        <p:spPr bwMode="auto">
          <a:xfrm>
            <a:off x="107949" y="1069205"/>
            <a:ext cx="892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 Строй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— установленное Уставом размещение военнослужащих, подразделений и частей для их совместных действий в пешем порядке и на машинах.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30" y="2204864"/>
            <a:ext cx="508833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1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-6351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9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1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0161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0" y="627061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3" name="Oval 9"/>
          <p:cNvSpPr>
            <a:spLocks noChangeArrowheads="1"/>
          </p:cNvSpPr>
          <p:nvPr/>
        </p:nvSpPr>
        <p:spPr bwMode="auto">
          <a:xfrm>
            <a:off x="8634413" y="114299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9944" name="Прямоугольник 1"/>
          <p:cNvSpPr>
            <a:spLocks noChangeArrowheads="1"/>
          </p:cNvSpPr>
          <p:nvPr/>
        </p:nvSpPr>
        <p:spPr bwMode="auto">
          <a:xfrm>
            <a:off x="138113" y="952500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 Шеренга — строй, в котором военнослужащие размещены один возле другого на одной линии на установленных интервалах. Линия машин — строй, в котором машины размещены одна возле другой на одной линии.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2"/>
          <a:stretch/>
        </p:blipFill>
        <p:spPr>
          <a:xfrm>
            <a:off x="2123728" y="2420938"/>
            <a:ext cx="504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92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587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1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9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7099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0" y="633999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8634413" y="121237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4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1992" name="Прямоугольник 1"/>
          <p:cNvSpPr>
            <a:spLocks noChangeArrowheads="1"/>
          </p:cNvSpPr>
          <p:nvPr/>
        </p:nvSpPr>
        <p:spPr bwMode="auto">
          <a:xfrm>
            <a:off x="190500" y="1060450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 Фланг — правая (левая) оконечность строя. При поворотах строя названия флангов не изменяются.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0" b="51431"/>
          <a:stretch/>
        </p:blipFill>
        <p:spPr>
          <a:xfrm>
            <a:off x="757922" y="1988840"/>
            <a:ext cx="7876491" cy="39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4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7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039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040" name="Прямоугольник 1"/>
          <p:cNvSpPr>
            <a:spLocks noChangeArrowheads="1"/>
          </p:cNvSpPr>
          <p:nvPr/>
        </p:nvSpPr>
        <p:spPr bwMode="auto">
          <a:xfrm>
            <a:off x="138113" y="922635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4. Фронт — сторона строя, в которую военнослужащие обращены лицом (машины—лобовой частью).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866900"/>
            <a:ext cx="7776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6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-1753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1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5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4759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0" y="631659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7" name="Oval 9"/>
          <p:cNvSpPr>
            <a:spLocks noChangeArrowheads="1"/>
          </p:cNvSpPr>
          <p:nvPr/>
        </p:nvSpPr>
        <p:spPr bwMode="auto">
          <a:xfrm>
            <a:off x="8634413" y="118897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6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6088" name="Прямоугольник 1"/>
          <p:cNvSpPr>
            <a:spLocks noChangeArrowheads="1"/>
          </p:cNvSpPr>
          <p:nvPr/>
        </p:nvSpPr>
        <p:spPr bwMode="auto">
          <a:xfrm>
            <a:off x="166688" y="16637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5. Тыльная сторона строя — сторона, противоположная фронту.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98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/>
          <p:cNvSpPr>
            <a:spLocks noChangeArrowheads="1"/>
          </p:cNvSpPr>
          <p:nvPr/>
        </p:nvSpPr>
        <p:spPr bwMode="auto">
          <a:xfrm>
            <a:off x="395288" y="15319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81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3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5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7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8136" name="Прямоугольник 1"/>
          <p:cNvSpPr>
            <a:spLocks noChangeArrowheads="1"/>
          </p:cNvSpPr>
          <p:nvPr/>
        </p:nvSpPr>
        <p:spPr bwMode="auto">
          <a:xfrm>
            <a:off x="162661" y="947738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6. Интервал — расстояние по фронту между военнослужащими (машинами), подразделениями и частями.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" y="1897659"/>
            <a:ext cx="748346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62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1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83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8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0184" name="Прямоугольник 1"/>
          <p:cNvSpPr>
            <a:spLocks noChangeArrowheads="1"/>
          </p:cNvSpPr>
          <p:nvPr/>
        </p:nvSpPr>
        <p:spPr bwMode="auto">
          <a:xfrm>
            <a:off x="107950" y="1060450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7. Дистанция — расстояние в глубину между военнослужащими (машинами), подразделениями и частями.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0" r="9465"/>
          <a:stretch/>
        </p:blipFill>
        <p:spPr>
          <a:xfrm>
            <a:off x="2159562" y="2071687"/>
            <a:ext cx="482487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7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/>
          <p:cNvSpPr>
            <a:spLocks noChangeArrowheads="1"/>
          </p:cNvSpPr>
          <p:nvPr/>
        </p:nvSpPr>
        <p:spPr bwMode="auto">
          <a:xfrm>
            <a:off x="1093788" y="1506538"/>
            <a:ext cx="80248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20" tIns="40680" rIns="101520" bIns="406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Строевой устав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944688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29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0123" r="11302" b="24129"/>
          <a:stretch>
            <a:fillRect/>
          </a:stretch>
        </p:blipFill>
        <p:spPr bwMode="auto">
          <a:xfrm>
            <a:off x="136526" y="36512"/>
            <a:ext cx="8350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0" y="633412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31" name="Oval 9"/>
          <p:cNvSpPr>
            <a:spLocks noChangeArrowheads="1"/>
          </p:cNvSpPr>
          <p:nvPr/>
        </p:nvSpPr>
        <p:spPr bwMode="auto">
          <a:xfrm>
            <a:off x="8634413" y="120650"/>
            <a:ext cx="431800" cy="358775"/>
          </a:xfrm>
          <a:prstGeom prst="ellipse">
            <a:avLst/>
          </a:prstGeom>
          <a:solidFill>
            <a:srgbClr val="FFFF7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9</a:t>
            </a:r>
            <a:endParaRPr lang="en-GB" altLang="ru-RU" sz="1800" dirty="0">
              <a:solidFill>
                <a:srgbClr val="00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2232" name="Прямоугольник 1"/>
          <p:cNvSpPr>
            <a:spLocks noChangeArrowheads="1"/>
          </p:cNvSpPr>
          <p:nvPr/>
        </p:nvSpPr>
        <p:spPr bwMode="auto">
          <a:xfrm>
            <a:off x="136526" y="1168400"/>
            <a:ext cx="892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8. Ширина строя — расстояние между флангами. </a:t>
            </a:r>
            <a:endParaRPr lang="ru-RU" altLang="ru-RU" sz="1600" dirty="0">
              <a:solidFill>
                <a:prstClr val="white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3" y="2073268"/>
            <a:ext cx="748346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2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862</Words>
  <Application>Microsoft Office PowerPoint</Application>
  <PresentationFormat>Экран (4:3)</PresentationFormat>
  <Paragraphs>162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Times New Roman</vt:lpstr>
      <vt:lpstr>Тема Office</vt:lpstr>
      <vt:lpstr>14_Тема Office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Замполит</dc:creator>
  <cp:lastModifiedBy>Рома</cp:lastModifiedBy>
  <cp:revision>10</cp:revision>
  <dcterms:created xsi:type="dcterms:W3CDTF">2020-05-29T02:12:09Z</dcterms:created>
  <dcterms:modified xsi:type="dcterms:W3CDTF">2020-05-29T08:31:30Z</dcterms:modified>
</cp:coreProperties>
</file>